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12188825" cy="6858000"/>
  <p:notesSz cx="6858000" cy="9144000"/>
  <p:defaultTextStyle>
    <a:defPPr rtl="0">
      <a:defRPr lang="cs-cz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a Míčová" initials="HM" lastIdx="1" clrIdx="0">
    <p:extLst>
      <p:ext uri="{19B8F6BF-5375-455C-9EA6-DF929625EA0E}">
        <p15:presenceInfo xmlns:p15="http://schemas.microsoft.com/office/powerpoint/2012/main" userId="S::hanamicova@zsmesteckralove.cz::e2fc338f-322d-4f58-a46e-47bd1f2ddff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D55"/>
    <a:srgbClr val="65F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5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9" d="100"/>
          <a:sy n="89" d="100"/>
        </p:scale>
        <p:origin x="3750" y="4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74F8168-6940-4498-8E04-C6A27CB5A10A}" type="datetime1">
              <a:rPr lang="cs-CZ" smtClean="0"/>
              <a:t>10.02.2021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A52D9BF-D574-4807-B36C-9E2A025BE826}" type="slidenum">
              <a:rPr lang="cs-CZ" smtClean="0"/>
              <a:pPr algn="r"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83416FA-66DF-442E-993A-1774E921026B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9E11EC53-F507-411E-9ADC-FBCFECE09D3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7320A639-9938-4FD1-9428-CD141E1E6535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ivní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sz="240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BE1C90A-5EF5-4EF3-981D-915DAB2BC23D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BFBDA5E-83B7-48ED-809C-BAF436BF3AA9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5D42E6C-6D65-4FA3-871C-814FE4803F8D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D06266-AEA3-4CA7-BC21-260C8625C3CA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AB76037-A052-4FE6-98FC-CC5E3194043F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FA57E11-5347-4A6D-8354-A4754D29BE63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E5FD5434-F838-4DD4-A17B-1CB1A1850DF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889B551-4AB5-4FC4-8C60-3623E2AD02B2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458EB1F-3FDD-4197-8AA8-1A87331CD4A7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FAFBD22-12FB-4106-90ED-2079E3E7716E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E5FD5434-F838-4DD4-A17B-1CB1A1850DF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FE71AE2-6789-4AD2-B0D1-A06E9BFF13B1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>
              <a:defRPr/>
            </a:lvl1pPr>
          </a:lstStyle>
          <a:p>
            <a:fld id="{E5FD5434-F838-4DD4-A17B-1CB1A1850DF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cs-CZ" sz="240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924ACDD-A637-45C0-9E18-C38FC22323C7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 rtl="0">
              <a:defRPr sz="1100">
                <a:solidFill>
                  <a:schemeClr val="tx1"/>
                </a:solidFill>
              </a:defRPr>
            </a:lvl1pPr>
          </a:lstStyle>
          <a:p>
            <a:fld id="{B1E0BEF7-DBBC-4554-AB4A-87C4ED77B361}" type="datetime1">
              <a:rPr lang="cs-CZ" smtClean="0"/>
              <a:pPr/>
              <a:t>10.02.2021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algn="r"/>
            <a:fld id="{E5FD5434-F838-4DD4-A17B-1CB1A1850DF4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 Jan skácel </a:t>
            </a:r>
            <a:br>
              <a:rPr lang="cs-CZ" dirty="0"/>
            </a:br>
            <a:br>
              <a:rPr lang="cs-CZ" dirty="0"/>
            </a:b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r>
              <a:rPr lang="cs-CZ" sz="2400" dirty="0"/>
              <a:t> Úkoly k textu – Čítanka pro 7. ročník, str.77 </a:t>
            </a:r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C574EEF8-038C-4501-86BA-26332112E38E}"/>
              </a:ext>
            </a:extLst>
          </p:cNvPr>
          <p:cNvSpPr txBox="1"/>
          <p:nvPr/>
        </p:nvSpPr>
        <p:spPr>
          <a:xfrm>
            <a:off x="117748" y="215443"/>
            <a:ext cx="11737304" cy="575542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sz="2800" b="1" dirty="0">
                <a:solidFill>
                  <a:srgbClr val="FFC000"/>
                </a:solidFill>
              </a:rPr>
              <a:t>                              Úkol první: </a:t>
            </a:r>
          </a:p>
          <a:p>
            <a:r>
              <a:rPr lang="cs-CZ" b="1" dirty="0">
                <a:solidFill>
                  <a:srgbClr val="65F117"/>
                </a:solidFill>
              </a:rPr>
              <a:t>Vyhledejte na internetu a doplňte základní údaje o Janu Skácelovi:</a:t>
            </a:r>
          </a:p>
          <a:p>
            <a:pPr algn="ctr"/>
            <a:endParaRPr lang="cs-CZ" b="1" dirty="0">
              <a:solidFill>
                <a:srgbClr val="65F117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Datum narození a úmrtí: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S kterou částí naší země a s kterým městem je spojena jeho tvorba?</a:t>
            </a:r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Od kterého roku nesměl básník veřejně publikovat a proč?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A3B28B4-8E1F-4B90-A77F-343DAD46CE1D}"/>
              </a:ext>
            </a:extLst>
          </p:cNvPr>
          <p:cNvSpPr txBox="1"/>
          <p:nvPr/>
        </p:nvSpPr>
        <p:spPr>
          <a:xfrm>
            <a:off x="5281090" y="1595120"/>
            <a:ext cx="4896544" cy="461665"/>
          </a:xfrm>
          <a:prstGeom prst="rect">
            <a:avLst/>
          </a:prstGeom>
          <a:solidFill>
            <a:srgbClr val="FF2D55"/>
          </a:solidFill>
          <a:ln w="28575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FC974BB-70BD-49FC-A735-35CB66A66698}"/>
              </a:ext>
            </a:extLst>
          </p:cNvPr>
          <p:cNvSpPr txBox="1"/>
          <p:nvPr/>
        </p:nvSpPr>
        <p:spPr>
          <a:xfrm>
            <a:off x="5280990" y="3205629"/>
            <a:ext cx="4896544" cy="461665"/>
          </a:xfrm>
          <a:prstGeom prst="rect">
            <a:avLst/>
          </a:prstGeom>
          <a:solidFill>
            <a:srgbClr val="FF2D55"/>
          </a:solidFill>
          <a:ln w="28575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9729FDB-A59D-4EE4-87D2-3A310FB74D1B}"/>
              </a:ext>
            </a:extLst>
          </p:cNvPr>
          <p:cNvSpPr txBox="1"/>
          <p:nvPr/>
        </p:nvSpPr>
        <p:spPr>
          <a:xfrm>
            <a:off x="1917948" y="4653136"/>
            <a:ext cx="8352928" cy="461665"/>
          </a:xfrm>
          <a:prstGeom prst="rect">
            <a:avLst/>
          </a:prstGeom>
          <a:solidFill>
            <a:srgbClr val="FF2D55"/>
          </a:solidFill>
          <a:ln w="28575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6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0071FF9-A95A-4B28-9923-ED9322879A59}"/>
              </a:ext>
            </a:extLst>
          </p:cNvPr>
          <p:cNvSpPr txBox="1"/>
          <p:nvPr/>
        </p:nvSpPr>
        <p:spPr>
          <a:xfrm>
            <a:off x="477788" y="404664"/>
            <a:ext cx="7920880" cy="15696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                   </a:t>
            </a:r>
            <a:r>
              <a:rPr lang="cs-CZ" b="1" dirty="0">
                <a:solidFill>
                  <a:srgbClr val="FFC000"/>
                </a:solidFill>
              </a:rPr>
              <a:t>Úkol druhý:</a:t>
            </a:r>
          </a:p>
          <a:p>
            <a:endParaRPr lang="cs-CZ" dirty="0"/>
          </a:p>
          <a:p>
            <a:r>
              <a:rPr lang="cs-CZ" b="1" dirty="0">
                <a:solidFill>
                  <a:srgbClr val="65F117"/>
                </a:solidFill>
              </a:rPr>
              <a:t>Přečti si a potom nahlas přednes Skácelovu báseň:</a:t>
            </a:r>
          </a:p>
          <a:p>
            <a:endParaRPr lang="cs-CZ" b="1" dirty="0">
              <a:solidFill>
                <a:srgbClr val="65F117"/>
              </a:solidFill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5169BE-1953-49D7-804A-0C64C5A0415E}"/>
              </a:ext>
            </a:extLst>
          </p:cNvPr>
          <p:cNvSpPr txBox="1"/>
          <p:nvPr/>
        </p:nvSpPr>
        <p:spPr>
          <a:xfrm>
            <a:off x="6346440" y="2735287"/>
            <a:ext cx="4104456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solidFill>
                  <a:srgbClr val="65F117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Překrásný je to chrám</a:t>
            </a:r>
          </a:p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solidFill>
                  <a:srgbClr val="65F117"/>
                </a:solidFill>
                <a:latin typeface="Century Gothic" panose="020B0502020202020204"/>
              </a:rPr>
              <a:t>i hříchy byly krásné </a:t>
            </a:r>
          </a:p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solidFill>
                  <a:srgbClr val="65F117"/>
                </a:solidFill>
                <a:latin typeface="Century Gothic" panose="020B0502020202020204"/>
              </a:rPr>
              <a:t>však také vytesali v kružbu nad okna milostnou růži kameníci</a:t>
            </a:r>
          </a:p>
          <a:p>
            <a:pPr marL="0" marR="0" lvl="0" indent="0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solidFill>
                  <a:srgbClr val="65F117"/>
                </a:solidFill>
                <a:latin typeface="Century Gothic" panose="020B0502020202020204"/>
              </a:rPr>
              <a:t>jak si to přála zbožná královna </a:t>
            </a:r>
            <a:endParaRPr kumimoji="0" lang="cs-CZ" sz="1800" i="0" u="none" strike="noStrike" kern="1200" cap="none" spc="0" normalizeH="0" baseline="0" noProof="0" dirty="0">
              <a:ln>
                <a:noFill/>
              </a:ln>
              <a:solidFill>
                <a:srgbClr val="65F117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1962D70-FE26-4E6A-B902-8A0946440ABD}"/>
              </a:ext>
            </a:extLst>
          </p:cNvPr>
          <p:cNvSpPr txBox="1"/>
          <p:nvPr/>
        </p:nvSpPr>
        <p:spPr>
          <a:xfrm>
            <a:off x="2854052" y="2043270"/>
            <a:ext cx="407675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b="1" dirty="0">
                <a:solidFill>
                  <a:srgbClr val="FFFF00"/>
                </a:solidFill>
              </a:rPr>
              <a:t>Malá recenze na královnu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ABC0C2B-07B9-4937-BDD4-BEB4C8817ABA}"/>
              </a:ext>
            </a:extLst>
          </p:cNvPr>
          <p:cNvSpPr txBox="1"/>
          <p:nvPr/>
        </p:nvSpPr>
        <p:spPr>
          <a:xfrm>
            <a:off x="614496" y="2735287"/>
            <a:ext cx="4479111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sz="1800" dirty="0">
                <a:solidFill>
                  <a:srgbClr val="65F117"/>
                </a:solidFill>
              </a:rPr>
              <a:t>Pro pokoj svědomí za odpuštění hříchů</a:t>
            </a:r>
          </a:p>
          <a:p>
            <a:r>
              <a:rPr lang="cs-CZ" sz="1800" dirty="0">
                <a:solidFill>
                  <a:srgbClr val="65F117"/>
                </a:solidFill>
              </a:rPr>
              <a:t>a bez omítky</a:t>
            </a:r>
          </a:p>
          <a:p>
            <a:r>
              <a:rPr lang="cs-CZ" sz="1800" dirty="0">
                <a:solidFill>
                  <a:srgbClr val="65F117"/>
                </a:solidFill>
              </a:rPr>
              <a:t>z režného jen zdiva</a:t>
            </a:r>
          </a:p>
          <a:p>
            <a:r>
              <a:rPr lang="cs-CZ" sz="1800" dirty="0">
                <a:solidFill>
                  <a:srgbClr val="65F117"/>
                </a:solidFill>
              </a:rPr>
              <a:t>Eliška </a:t>
            </a:r>
            <a:r>
              <a:rPr lang="cs-CZ" sz="1800" dirty="0" err="1">
                <a:solidFill>
                  <a:srgbClr val="65F117"/>
                </a:solidFill>
              </a:rPr>
              <a:t>Rejčka</a:t>
            </a:r>
            <a:r>
              <a:rPr lang="cs-CZ" sz="1800" dirty="0">
                <a:solidFill>
                  <a:srgbClr val="65F117"/>
                </a:solidFill>
              </a:rPr>
              <a:t> vdova po dvou králích</a:t>
            </a:r>
          </a:p>
          <a:p>
            <a:r>
              <a:rPr lang="cs-CZ" sz="1800" dirty="0">
                <a:solidFill>
                  <a:srgbClr val="65F117"/>
                </a:solidFill>
              </a:rPr>
              <a:t>na Starém Brně kostel postavila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CCAE049B-5496-40B0-B433-7A947DEE8369}"/>
              </a:ext>
            </a:extLst>
          </p:cNvPr>
          <p:cNvSpPr txBox="1"/>
          <p:nvPr/>
        </p:nvSpPr>
        <p:spPr>
          <a:xfrm>
            <a:off x="3214092" y="4793378"/>
            <a:ext cx="4479110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sz="1800" dirty="0">
                <a:solidFill>
                  <a:srgbClr val="65F117"/>
                </a:solidFill>
              </a:rPr>
              <a:t>A celé město voní po kamenné růži</a:t>
            </a:r>
          </a:p>
          <a:p>
            <a:r>
              <a:rPr lang="cs-CZ" sz="1800" dirty="0">
                <a:solidFill>
                  <a:srgbClr val="65F117"/>
                </a:solidFill>
              </a:rPr>
              <a:t>trolejbus píseň o Elišce zpívá</a:t>
            </a:r>
          </a:p>
          <a:p>
            <a:r>
              <a:rPr lang="cs-CZ" sz="1800" dirty="0">
                <a:solidFill>
                  <a:srgbClr val="65F117"/>
                </a:solidFill>
              </a:rPr>
              <a:t>řečené </a:t>
            </a:r>
            <a:r>
              <a:rPr lang="cs-CZ" sz="1800" dirty="0" err="1">
                <a:solidFill>
                  <a:srgbClr val="65F117"/>
                </a:solidFill>
              </a:rPr>
              <a:t>Rejčka</a:t>
            </a:r>
            <a:endParaRPr lang="cs-CZ" sz="1800" dirty="0">
              <a:solidFill>
                <a:srgbClr val="65F117"/>
              </a:solidFill>
            </a:endParaRPr>
          </a:p>
          <a:p>
            <a:r>
              <a:rPr lang="cs-CZ" sz="1800" dirty="0">
                <a:solidFill>
                  <a:srgbClr val="65F117"/>
                </a:solidFill>
              </a:rPr>
              <a:t>co na Starém Brně</a:t>
            </a:r>
          </a:p>
          <a:p>
            <a:r>
              <a:rPr lang="cs-CZ" sz="1800" dirty="0">
                <a:solidFill>
                  <a:srgbClr val="65F117"/>
                </a:solidFill>
              </a:rPr>
              <a:t>od dávných lásek v kryptě odpočívá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7480060-1E5F-4215-B1DA-4E2021A48888}"/>
              </a:ext>
            </a:extLst>
          </p:cNvPr>
          <p:cNvSpPr txBox="1"/>
          <p:nvPr/>
        </p:nvSpPr>
        <p:spPr>
          <a:xfrm>
            <a:off x="7966620" y="6116817"/>
            <a:ext cx="2558714" cy="30777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sz="1400" dirty="0">
                <a:solidFill>
                  <a:srgbClr val="FFC000"/>
                </a:solidFill>
              </a:rPr>
              <a:t>Z výboru Znovu láska (1991)</a:t>
            </a:r>
          </a:p>
        </p:txBody>
      </p:sp>
    </p:spTree>
    <p:extLst>
      <p:ext uri="{BB962C8B-B14F-4D97-AF65-F5344CB8AC3E}">
        <p14:creationId xmlns:p14="http://schemas.microsoft.com/office/powerpoint/2010/main" val="280023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54ADD75-0EEC-4992-9AEF-D649B75CDF25}"/>
              </a:ext>
            </a:extLst>
          </p:cNvPr>
          <p:cNvSpPr txBox="1"/>
          <p:nvPr/>
        </p:nvSpPr>
        <p:spPr>
          <a:xfrm>
            <a:off x="981844" y="107340"/>
            <a:ext cx="780854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                       Úkol třetí:</a:t>
            </a:r>
          </a:p>
          <a:p>
            <a:endParaRPr lang="cs-CZ" b="1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65F117"/>
                </a:solidFill>
              </a:rPr>
              <a:t>Zjisti na Wikipedii, kdo byla královna Eliška </a:t>
            </a:r>
            <a:r>
              <a:rPr lang="cs-CZ" b="1" dirty="0" err="1">
                <a:solidFill>
                  <a:srgbClr val="65F117"/>
                </a:solidFill>
              </a:rPr>
              <a:t>Rejčka</a:t>
            </a:r>
            <a:r>
              <a:rPr lang="cs-CZ" b="1" dirty="0">
                <a:solidFill>
                  <a:srgbClr val="65F117"/>
                </a:solidFill>
              </a:rPr>
              <a:t>: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4BF1EF7-C99B-4626-86E5-11C2E108D3A1}"/>
              </a:ext>
            </a:extLst>
          </p:cNvPr>
          <p:cNvSpPr txBox="1"/>
          <p:nvPr/>
        </p:nvSpPr>
        <p:spPr>
          <a:xfrm>
            <a:off x="405780" y="1700808"/>
            <a:ext cx="7272808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1. Kdo byli manželé „vdovy po dvou králích“?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396A2EE-2418-462B-8650-4B2ABA7C3A32}"/>
              </a:ext>
            </a:extLst>
          </p:cNvPr>
          <p:cNvSpPr txBox="1"/>
          <p:nvPr/>
        </p:nvSpPr>
        <p:spPr>
          <a:xfrm>
            <a:off x="2349996" y="2555612"/>
            <a:ext cx="8856984" cy="461665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408DA86-807B-40F9-81C3-656B898BC168}"/>
              </a:ext>
            </a:extLst>
          </p:cNvPr>
          <p:cNvSpPr txBox="1"/>
          <p:nvPr/>
        </p:nvSpPr>
        <p:spPr>
          <a:xfrm>
            <a:off x="549796" y="3284984"/>
            <a:ext cx="7528023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dirty="0"/>
              <a:t>2. Ve které době žila a jak se vlastně jmenovala?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D4F5D82-CD85-46C4-9610-BE6714E60D99}"/>
              </a:ext>
            </a:extLst>
          </p:cNvPr>
          <p:cNvSpPr txBox="1"/>
          <p:nvPr/>
        </p:nvSpPr>
        <p:spPr>
          <a:xfrm>
            <a:off x="2349996" y="4139788"/>
            <a:ext cx="8856984" cy="461665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E5119A5-2417-4768-B129-66F6EBB9F1DB}"/>
              </a:ext>
            </a:extLst>
          </p:cNvPr>
          <p:cNvSpPr txBox="1"/>
          <p:nvPr/>
        </p:nvSpPr>
        <p:spPr>
          <a:xfrm>
            <a:off x="440675" y="4994592"/>
            <a:ext cx="10594567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dirty="0"/>
              <a:t>3. Která jiná města kromě Brna byla Eliščinými městy věnnými? </a:t>
            </a:r>
            <a:r>
              <a:rPr lang="cs-CZ" sz="1600" dirty="0"/>
              <a:t>(alespoň2)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1E9EDDC-DFB5-4AEE-BDAD-810DC9C07D9E}"/>
              </a:ext>
            </a:extLst>
          </p:cNvPr>
          <p:cNvSpPr txBox="1"/>
          <p:nvPr/>
        </p:nvSpPr>
        <p:spPr>
          <a:xfrm>
            <a:off x="2349996" y="5849396"/>
            <a:ext cx="8856984" cy="485472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20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B29883D9-0A2B-47EA-B6F5-B0463538B9BC}"/>
              </a:ext>
            </a:extLst>
          </p:cNvPr>
          <p:cNvSpPr txBox="1"/>
          <p:nvPr/>
        </p:nvSpPr>
        <p:spPr>
          <a:xfrm>
            <a:off x="693812" y="233910"/>
            <a:ext cx="504056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                                   Úkol čtvrtý:</a:t>
            </a:r>
          </a:p>
          <a:p>
            <a:r>
              <a:rPr lang="cs-CZ" b="1" dirty="0">
                <a:solidFill>
                  <a:srgbClr val="65F117"/>
                </a:solidFill>
              </a:rPr>
              <a:t>Pracujte s textem básně: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05D2AC6-998A-4EA4-9A2B-5E0F5F1DEF63}"/>
              </a:ext>
            </a:extLst>
          </p:cNvPr>
          <p:cNvSpPr txBox="1"/>
          <p:nvPr/>
        </p:nvSpPr>
        <p:spPr>
          <a:xfrm>
            <a:off x="661367" y="1327520"/>
            <a:ext cx="9256060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dirty="0"/>
              <a:t>1. Co znamená slovo recenze?  Co lze například recenzovat?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9D0C376-124A-4DDC-A0D7-B96BE389F6ED}"/>
              </a:ext>
            </a:extLst>
          </p:cNvPr>
          <p:cNvSpPr txBox="1"/>
          <p:nvPr/>
        </p:nvSpPr>
        <p:spPr>
          <a:xfrm>
            <a:off x="661367" y="2085582"/>
            <a:ext cx="11049669" cy="461665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cs-CZ" sz="2400" dirty="0"/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C081961-E9F6-409A-B6EA-D016A853374C}"/>
              </a:ext>
            </a:extLst>
          </p:cNvPr>
          <p:cNvSpPr txBox="1"/>
          <p:nvPr/>
        </p:nvSpPr>
        <p:spPr>
          <a:xfrm>
            <a:off x="661367" y="2816483"/>
            <a:ext cx="5616624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2. Co znamená výraz „režné zdivo“?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507E1C3-12AF-4E0E-ADF9-1557F9A1E8D3}"/>
              </a:ext>
            </a:extLst>
          </p:cNvPr>
          <p:cNvSpPr txBox="1"/>
          <p:nvPr/>
        </p:nvSpPr>
        <p:spPr>
          <a:xfrm>
            <a:off x="636959" y="3586476"/>
            <a:ext cx="10873208" cy="461665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C595C3C-6270-48DA-82DA-85D9F98FDED9}"/>
              </a:ext>
            </a:extLst>
          </p:cNvPr>
          <p:cNvSpPr txBox="1"/>
          <p:nvPr/>
        </p:nvSpPr>
        <p:spPr>
          <a:xfrm>
            <a:off x="605011" y="5509040"/>
            <a:ext cx="11233248" cy="946292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CABC85FB-68A4-490B-A745-0E1EE2C38375}"/>
              </a:ext>
            </a:extLst>
          </p:cNvPr>
          <p:cNvSpPr txBox="1"/>
          <p:nvPr/>
        </p:nvSpPr>
        <p:spPr>
          <a:xfrm>
            <a:off x="598412" y="4366242"/>
            <a:ext cx="10261140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3.Kde v gotickém chrámu najdeš kružby a jakou podobu budou mít podle textu básně kružby v Eliščině chrámu? </a:t>
            </a:r>
          </a:p>
        </p:txBody>
      </p:sp>
    </p:spTree>
    <p:extLst>
      <p:ext uri="{BB962C8B-B14F-4D97-AF65-F5344CB8AC3E}">
        <p14:creationId xmlns:p14="http://schemas.microsoft.com/office/powerpoint/2010/main" val="110148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19254E84-83FE-44DE-B223-9CC538D1B7EE}"/>
              </a:ext>
            </a:extLst>
          </p:cNvPr>
          <p:cNvSpPr txBox="1"/>
          <p:nvPr/>
        </p:nvSpPr>
        <p:spPr>
          <a:xfrm>
            <a:off x="477788" y="404664"/>
            <a:ext cx="8496944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4. Který verš v básni </a:t>
            </a:r>
            <a:r>
              <a:rPr lang="cs-CZ" dirty="0" err="1"/>
              <a:t>spojije</a:t>
            </a:r>
            <a:r>
              <a:rPr lang="cs-CZ" dirty="0"/>
              <a:t> Eliščinu dobu se současností?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0BE5161-83E5-4A2D-8A15-79A7ED6508DB}"/>
              </a:ext>
            </a:extLst>
          </p:cNvPr>
          <p:cNvSpPr txBox="1"/>
          <p:nvPr/>
        </p:nvSpPr>
        <p:spPr>
          <a:xfrm>
            <a:off x="477788" y="1124743"/>
            <a:ext cx="11305256" cy="1060969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8929A72-F458-4503-95CB-9E948081FCB6}"/>
              </a:ext>
            </a:extLst>
          </p:cNvPr>
          <p:cNvSpPr txBox="1"/>
          <p:nvPr/>
        </p:nvSpPr>
        <p:spPr>
          <a:xfrm>
            <a:off x="452983" y="2628402"/>
            <a:ext cx="5031432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5. Vyhledej v básni personifikaci: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719F9A3-D745-428E-8CB8-BC43FEECD106}"/>
              </a:ext>
            </a:extLst>
          </p:cNvPr>
          <p:cNvSpPr txBox="1"/>
          <p:nvPr/>
        </p:nvSpPr>
        <p:spPr>
          <a:xfrm>
            <a:off x="477788" y="3532757"/>
            <a:ext cx="11233248" cy="461665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0618AFF-B044-4CF3-BDA0-36B1604EA11A}"/>
              </a:ext>
            </a:extLst>
          </p:cNvPr>
          <p:cNvSpPr txBox="1"/>
          <p:nvPr/>
        </p:nvSpPr>
        <p:spPr>
          <a:xfrm>
            <a:off x="477788" y="4437112"/>
            <a:ext cx="5141151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dirty="0"/>
              <a:t>6. Vypiš z básně příklad metafory: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83A0995-E57F-4879-A5AF-4D182040E144}"/>
              </a:ext>
            </a:extLst>
          </p:cNvPr>
          <p:cNvSpPr txBox="1"/>
          <p:nvPr/>
        </p:nvSpPr>
        <p:spPr>
          <a:xfrm>
            <a:off x="502915" y="5341466"/>
            <a:ext cx="11280129" cy="1111869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6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33806D9-017F-44C7-A7F1-8AE8EB2BB343}"/>
              </a:ext>
            </a:extLst>
          </p:cNvPr>
          <p:cNvSpPr txBox="1"/>
          <p:nvPr/>
        </p:nvSpPr>
        <p:spPr>
          <a:xfrm>
            <a:off x="477788" y="476672"/>
            <a:ext cx="7056784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7. Najdi v textu příklady básnického přívlastku: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21CF5FA-C685-494B-8C7B-6696A297F558}"/>
              </a:ext>
            </a:extLst>
          </p:cNvPr>
          <p:cNvSpPr txBox="1"/>
          <p:nvPr/>
        </p:nvSpPr>
        <p:spPr>
          <a:xfrm>
            <a:off x="693812" y="1189163"/>
            <a:ext cx="11017224" cy="1087710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CF99FB1-5AB0-4866-9F8C-4F506F2A2A51}"/>
              </a:ext>
            </a:extLst>
          </p:cNvPr>
          <p:cNvSpPr txBox="1"/>
          <p:nvPr/>
        </p:nvSpPr>
        <p:spPr>
          <a:xfrm>
            <a:off x="453727" y="2339783"/>
            <a:ext cx="10801200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8. Jaký Eliščin „hřích“, který chtěla stavbou chrámu odčinit,  symbolizuje 	v básni růže? </a:t>
            </a:r>
          </a:p>
          <a:p>
            <a:r>
              <a:rPr lang="cs-CZ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4E882E-0C91-434E-9A2A-0119931C3655}"/>
              </a:ext>
            </a:extLst>
          </p:cNvPr>
          <p:cNvSpPr txBox="1"/>
          <p:nvPr/>
        </p:nvSpPr>
        <p:spPr>
          <a:xfrm>
            <a:off x="765820" y="3573016"/>
            <a:ext cx="10945216" cy="522640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36845A7-158A-4F23-B4CA-41E652138399}"/>
              </a:ext>
            </a:extLst>
          </p:cNvPr>
          <p:cNvSpPr txBox="1"/>
          <p:nvPr/>
        </p:nvSpPr>
        <p:spPr>
          <a:xfrm>
            <a:off x="309711" y="4588931"/>
            <a:ext cx="10945216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cs-CZ" dirty="0"/>
              <a:t>9. Jak se v textu a formě básně projevuje, že je psána volným veršem?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7452D7B-CF9F-459A-8795-AD361BD0C03D}"/>
              </a:ext>
            </a:extLst>
          </p:cNvPr>
          <p:cNvSpPr txBox="1"/>
          <p:nvPr/>
        </p:nvSpPr>
        <p:spPr>
          <a:xfrm>
            <a:off x="765820" y="5508400"/>
            <a:ext cx="10945216" cy="1045828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376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EB857B9F-25ED-4386-9544-9B1A4DBE6A1A}"/>
              </a:ext>
            </a:extLst>
          </p:cNvPr>
          <p:cNvSpPr txBox="1"/>
          <p:nvPr/>
        </p:nvSpPr>
        <p:spPr>
          <a:xfrm>
            <a:off x="518206" y="364014"/>
            <a:ext cx="11367214" cy="83099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dirty="0"/>
              <a:t>10. Na závěr shrňte v několika větách, co jste se dozvěděli o Jani Skácelovi </a:t>
            </a:r>
          </a:p>
          <a:p>
            <a:r>
              <a:rPr lang="cs-CZ" dirty="0"/>
              <a:t>a Elišce </a:t>
            </a:r>
            <a:r>
              <a:rPr lang="cs-CZ" dirty="0" err="1"/>
              <a:t>Rejčce</a:t>
            </a:r>
            <a:r>
              <a:rPr lang="cs-CZ" dirty="0"/>
              <a:t>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0CF0B1-6EA6-4933-A072-CA1C27F6AD73}"/>
              </a:ext>
            </a:extLst>
          </p:cNvPr>
          <p:cNvSpPr txBox="1"/>
          <p:nvPr/>
        </p:nvSpPr>
        <p:spPr>
          <a:xfrm>
            <a:off x="693811" y="1611200"/>
            <a:ext cx="10945217" cy="1800200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4825B4B-3808-4952-BDF5-5868738CF6C0}"/>
              </a:ext>
            </a:extLst>
          </p:cNvPr>
          <p:cNvSpPr txBox="1"/>
          <p:nvPr/>
        </p:nvSpPr>
        <p:spPr>
          <a:xfrm>
            <a:off x="518206" y="3703274"/>
            <a:ext cx="8337539" cy="46166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 anchor="ctr" anchorCtr="1">
            <a:spAutoFit/>
          </a:bodyPr>
          <a:lstStyle/>
          <a:p>
            <a:r>
              <a:rPr lang="cs-CZ" dirty="0"/>
              <a:t>11. Které básnické prostředky jste si v textu zopakovali?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BFC1CE63-E0B7-42D3-950F-FE15821829F7}"/>
              </a:ext>
            </a:extLst>
          </p:cNvPr>
          <p:cNvSpPr txBox="1"/>
          <p:nvPr/>
        </p:nvSpPr>
        <p:spPr>
          <a:xfrm>
            <a:off x="693811" y="4581128"/>
            <a:ext cx="10945217" cy="1152128"/>
          </a:xfrm>
          <a:prstGeom prst="rect">
            <a:avLst/>
          </a:prstGeom>
          <a:solidFill>
            <a:srgbClr val="FF2D55"/>
          </a:solidFill>
          <a:ln w="12700">
            <a:solidFill>
              <a:schemeClr val="bg1"/>
            </a:solidFill>
          </a:ln>
        </p:spPr>
        <p:txBody>
          <a:bodyPr wrap="square" rtlCol="0" anchor="ctr" anchorCtr="1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3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Šablona návrhu s karmínovou krajinou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33774_TF03460512_TF03460512.potx" id="{7E8EA34F-3114-4C53-A9D7-03AC552AD836}" vid="{B55F13BC-E916-47DE-A44B-815EF5472262}"/>
    </a:ext>
  </a:extLst>
</a:theme>
</file>

<file path=ppt/theme/theme2.xml><?xml version="1.0" encoding="utf-8"?>
<a:theme xmlns:a="http://schemas.openxmlformats.org/drawingml/2006/main" name="Motiv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Návrhy snímků s karmínovou krajinou</Template>
  <TotalTime>233</TotalTime>
  <Words>367</Words>
  <Application>Microsoft Office PowerPoint</Application>
  <PresentationFormat>Vlastní</PresentationFormat>
  <Paragraphs>57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Cambria</vt:lpstr>
      <vt:lpstr>Century Gothic</vt:lpstr>
      <vt:lpstr>Šablona návrhu s karmínovou krajinou</vt:lpstr>
      <vt:lpstr> Jan skácel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skácel  Malá recenze na královnu</dc:title>
  <dc:creator>Hana Míčová</dc:creator>
  <cp:lastModifiedBy>Hana Míčová</cp:lastModifiedBy>
  <cp:revision>11</cp:revision>
  <dcterms:created xsi:type="dcterms:W3CDTF">2021-02-04T13:21:56Z</dcterms:created>
  <dcterms:modified xsi:type="dcterms:W3CDTF">2021-02-10T08:00:34Z</dcterms:modified>
</cp:coreProperties>
</file>