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12"/>
      </p:cViewPr>
      <p:guideLst>
        <p:guide orient="horz" pos="170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5F052-1E6F-4374-AFB8-BB3518B01B52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91F05-B0C3-4170-89E6-D07890763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641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51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7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98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83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81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u="sng" baseline="0"/>
            </a:lvl1pPr>
          </a:lstStyle>
          <a:p>
            <a:r>
              <a:rPr lang="cs-CZ" sz="4000" smtClean="0">
                <a:latin typeface="+mn-lt"/>
              </a:rPr>
              <a:t>2. Převeď na dané jednotky</a:t>
            </a:r>
            <a:r>
              <a:rPr lang="cs-CZ" smtClean="0"/>
              <a:t>.</a:t>
            </a:r>
            <a:endParaRPr lang="cs-CZ"/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0"/>
          </p:nvPr>
        </p:nvSpPr>
        <p:spPr>
          <a:xfrm>
            <a:off x="539750" y="1916113"/>
            <a:ext cx="2087563" cy="3097212"/>
          </a:xfrm>
        </p:spPr>
        <p:txBody>
          <a:bodyPr/>
          <a:lstStyle/>
          <a:p>
            <a:endParaRPr lang="cs-CZ"/>
          </a:p>
        </p:txBody>
      </p:sp>
      <p:sp>
        <p:nvSpPr>
          <p:cNvPr id="13" name="Zástupný symbol pro tabulku 12"/>
          <p:cNvSpPr>
            <a:spLocks noGrp="1"/>
          </p:cNvSpPr>
          <p:nvPr>
            <p:ph type="tbl" sz="quarter" idx="11"/>
          </p:nvPr>
        </p:nvSpPr>
        <p:spPr>
          <a:xfrm>
            <a:off x="3276600" y="1916113"/>
            <a:ext cx="2232025" cy="316865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tabulku 14"/>
          <p:cNvSpPr>
            <a:spLocks noGrp="1"/>
          </p:cNvSpPr>
          <p:nvPr>
            <p:ph type="tbl" sz="quarter" idx="12"/>
          </p:nvPr>
        </p:nvSpPr>
        <p:spPr>
          <a:xfrm>
            <a:off x="6011863" y="1916113"/>
            <a:ext cx="2663825" cy="316865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19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77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1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70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96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51B8-1624-49E9-A329-8A02E4AED340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3089A-BE29-42C8-9D4E-601DFDD6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>
            <a:normAutofit/>
          </a:bodyPr>
          <a:lstStyle/>
          <a:p>
            <a:r>
              <a:rPr lang="cs-CZ" smtClean="0">
                <a:solidFill>
                  <a:srgbClr val="002060"/>
                </a:solidFill>
              </a:rPr>
              <a:t>Jednotky hmotnosti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416824" cy="3960440"/>
          </a:xfrm>
        </p:spPr>
        <p:txBody>
          <a:bodyPr>
            <a:normAutofit/>
          </a:bodyPr>
          <a:lstStyle/>
          <a:p>
            <a:pPr algn="l"/>
            <a:r>
              <a:rPr lang="cs-CZ" sz="2000" smtClean="0"/>
              <a:t>Název školy: Základní škola Karla Klíče Hostinné</a:t>
            </a:r>
          </a:p>
          <a:p>
            <a:pPr algn="l"/>
            <a:r>
              <a:rPr lang="cs-CZ" sz="2000" smtClean="0"/>
              <a:t>Autor: Mgr. Iva Zákoucká</a:t>
            </a:r>
          </a:p>
          <a:p>
            <a:pPr algn="l"/>
            <a:r>
              <a:rPr lang="cs-CZ" sz="2000" smtClean="0"/>
              <a:t>Název: VY_32_INOVACE_07_C_14_Jednotky </a:t>
            </a:r>
            <a:r>
              <a:rPr lang="cs-CZ" sz="2000"/>
              <a:t>hmotnosti</a:t>
            </a:r>
            <a:endParaRPr lang="cs-CZ" sz="2000" smtClean="0"/>
          </a:p>
          <a:p>
            <a:pPr algn="l"/>
            <a:r>
              <a:rPr lang="cs-CZ" sz="2000" smtClean="0"/>
              <a:t>Téma: </a:t>
            </a:r>
            <a:r>
              <a:rPr lang="cs-CZ" sz="2000"/>
              <a:t>Početní výkony do milionu</a:t>
            </a:r>
          </a:p>
          <a:p>
            <a:pPr algn="l"/>
            <a:r>
              <a:rPr lang="cs-CZ" sz="2000" smtClean="0"/>
              <a:t>Číslo projektu</a:t>
            </a:r>
            <a:r>
              <a:rPr lang="cs-CZ" sz="2000"/>
              <a:t>: CZ.1.07/1.4.00/21.2131</a:t>
            </a:r>
          </a:p>
          <a:p>
            <a:pPr algn="l"/>
            <a:endParaRPr lang="cs-CZ" sz="2000" smtClean="0"/>
          </a:p>
          <a:p>
            <a:pPr algn="l"/>
            <a:endParaRPr lang="cs-CZ" sz="20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583" y="4833284"/>
            <a:ext cx="5761037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2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61392"/>
              </p:ext>
            </p:extLst>
          </p:nvPr>
        </p:nvGraphicFramePr>
        <p:xfrm>
          <a:off x="1146182" y="980728"/>
          <a:ext cx="6851636" cy="3645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000"/>
                <a:gridCol w="2071702"/>
                <a:gridCol w="1071570"/>
                <a:gridCol w="1476364"/>
              </a:tblGrid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Mgr</a:t>
                      </a:r>
                      <a:r>
                        <a:rPr lang="cs-CZ" smtClean="0"/>
                        <a:t>. Iva</a:t>
                      </a:r>
                      <a:r>
                        <a:rPr lang="cs-CZ" baseline="0" smtClean="0"/>
                        <a:t> Zákoucká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Vytvořeno dne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6.</a:t>
                      </a:r>
                      <a:r>
                        <a:rPr lang="cs-CZ" baseline="0" smtClean="0">
                          <a:solidFill>
                            <a:srgbClr val="FF0000"/>
                          </a:solidFill>
                        </a:rPr>
                        <a:t> 3. 2013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Odpilotováno dne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17. 5. 2013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třídě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4. B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Vzdělávací oblast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/>
                        <a:t>Matematika a její aplikace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Vzdělávací obor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/>
                        <a:t>Matematika a její aplikace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Tematický okruh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smtClean="0">
                          <a:solidFill>
                            <a:srgbClr val="FF0000"/>
                          </a:solidFill>
                        </a:rPr>
                        <a:t>Jednotky hmotnosti</a:t>
                      </a:r>
                      <a:endParaRPr lang="cs-CZ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Početní výkony do milionu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jednotky hmotnosti, kilogram, gram, tuna, dekagram, metrický cent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65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Jednotky hmotnosti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smtClean="0"/>
              <a:t>Zopakuj si!</a:t>
            </a:r>
          </a:p>
          <a:p>
            <a:pPr marL="0" indent="0">
              <a:buNone/>
            </a:pPr>
            <a:r>
              <a:rPr lang="cs-CZ" smtClean="0"/>
              <a:t>1 kg = 1 000 g</a:t>
            </a:r>
          </a:p>
          <a:p>
            <a:pPr marL="0" indent="0">
              <a:buNone/>
              <a:tabLst>
                <a:tab pos="5029200" algn="l"/>
              </a:tabLst>
            </a:pPr>
            <a:r>
              <a:rPr lang="cs-CZ"/>
              <a:t>	</a:t>
            </a:r>
            <a:r>
              <a:rPr lang="cs-CZ" smtClean="0"/>
              <a:t>1 t = 1 000 kg</a:t>
            </a:r>
          </a:p>
          <a:p>
            <a:pPr marL="0" indent="0">
              <a:buNone/>
              <a:tabLst>
                <a:tab pos="5029200" algn="l"/>
              </a:tabLst>
            </a:pPr>
            <a:r>
              <a:rPr lang="cs-CZ" smtClean="0"/>
              <a:t>Můžeme se setkat ještě s dalšími jednotkami, </a:t>
            </a:r>
            <a:br>
              <a:rPr lang="cs-CZ" smtClean="0"/>
            </a:br>
            <a:r>
              <a:rPr lang="cs-CZ" smtClean="0"/>
              <a:t>a to </a:t>
            </a:r>
            <a:r>
              <a:rPr lang="cs-CZ" smtClean="0">
                <a:solidFill>
                  <a:srgbClr val="C00000"/>
                </a:solidFill>
              </a:rPr>
              <a:t>1 dekagram </a:t>
            </a:r>
            <a:r>
              <a:rPr lang="cs-CZ" smtClean="0"/>
              <a:t>(1 dkg) a </a:t>
            </a:r>
            <a:r>
              <a:rPr lang="cs-CZ" smtClean="0">
                <a:solidFill>
                  <a:srgbClr val="C00000"/>
                </a:solidFill>
              </a:rPr>
              <a:t>1 metrický cent </a:t>
            </a:r>
            <a:r>
              <a:rPr lang="cs-CZ" smtClean="0"/>
              <a:t>(1 q).</a:t>
            </a:r>
          </a:p>
          <a:p>
            <a:pPr marL="0" indent="0">
              <a:buNone/>
              <a:tabLst>
                <a:tab pos="1076325" algn="l"/>
                <a:tab pos="5029200" algn="l"/>
                <a:tab pos="5737225" algn="l"/>
              </a:tabLst>
            </a:pPr>
            <a:r>
              <a:rPr lang="cs-CZ" smtClean="0"/>
              <a:t>1 dkg	= 10 g	1 q	=    100 kg</a:t>
            </a:r>
          </a:p>
          <a:p>
            <a:pPr marL="0" indent="0">
              <a:buNone/>
              <a:tabLst>
                <a:tab pos="1076325" algn="l"/>
                <a:tab pos="5029200" algn="l"/>
                <a:tab pos="5737225" algn="l"/>
              </a:tabLst>
            </a:pPr>
            <a:r>
              <a:rPr lang="cs-CZ" smtClean="0"/>
              <a:t>1 kg	= 100 dkg	1 t	= 1 000 kg</a:t>
            </a:r>
          </a:p>
          <a:p>
            <a:pPr marL="0" indent="0">
              <a:buNone/>
              <a:tabLst>
                <a:tab pos="5029200" algn="l"/>
              </a:tabLst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3" presetClass="emph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u="sng" smtClean="0">
                <a:latin typeface="+mn-lt"/>
              </a:rPr>
              <a:t>1.Doplň tabulky.</a:t>
            </a:r>
            <a:endParaRPr lang="cs-CZ" sz="4000" u="sng"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3935880664"/>
              </p:ext>
            </p:extLst>
          </p:nvPr>
        </p:nvGraphicFramePr>
        <p:xfrm>
          <a:off x="457200" y="1600200"/>
          <a:ext cx="8218488" cy="1324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748"/>
                <a:gridCol w="1369748"/>
                <a:gridCol w="1369748"/>
                <a:gridCol w="1369748"/>
                <a:gridCol w="1369748"/>
                <a:gridCol w="1369748"/>
              </a:tblGrid>
              <a:tr h="662372">
                <a:tc>
                  <a:txBody>
                    <a:bodyPr/>
                    <a:lstStyle/>
                    <a:p>
                      <a:r>
                        <a:rPr lang="cs-CZ" sz="3200" smtClean="0"/>
                        <a:t>kg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3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12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20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r>
                        <a:rPr lang="cs-CZ" sz="3200" smtClean="0"/>
                        <a:t>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5 000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10 000</a:t>
                      </a:r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99387980"/>
              </p:ext>
            </p:extLst>
          </p:nvPr>
        </p:nvGraphicFramePr>
        <p:xfrm>
          <a:off x="467544" y="4005064"/>
          <a:ext cx="8207376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896"/>
                <a:gridCol w="1367896"/>
                <a:gridCol w="1367896"/>
                <a:gridCol w="1367896"/>
                <a:gridCol w="1367896"/>
                <a:gridCol w="1367896"/>
              </a:tblGrid>
              <a:tr h="792088">
                <a:tc>
                  <a:txBody>
                    <a:bodyPr/>
                    <a:lstStyle/>
                    <a:p>
                      <a:r>
                        <a:rPr lang="cs-CZ" sz="3200" smtClean="0"/>
                        <a:t>t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4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7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10</a:t>
                      </a:r>
                      <a:endParaRPr lang="cs-CZ" sz="320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3200" smtClean="0"/>
                        <a:t>kg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2 000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smtClean="0"/>
                        <a:t>25 000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86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2. Převeď na dané jednotky.</a:t>
            </a:r>
            <a:endParaRPr lang="cs-CZ"/>
          </a:p>
        </p:txBody>
      </p:sp>
      <p:graphicFrame>
        <p:nvGraphicFramePr>
          <p:cNvPr id="6" name="Zástupný symbol pro tabulku 5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2278318210"/>
              </p:ext>
            </p:extLst>
          </p:nvPr>
        </p:nvGraphicFramePr>
        <p:xfrm>
          <a:off x="539552" y="1556792"/>
          <a:ext cx="324000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/>
                <a:gridCol w="1620000"/>
              </a:tblGrid>
              <a:tr h="524934"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smtClean="0"/>
                        <a:t>kg</a:t>
                      </a:r>
                      <a:endParaRPr lang="cs-CZ" sz="28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9 000 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2 t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30 t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Zástupný symbol pro tabulku 6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44739691"/>
              </p:ext>
            </p:extLst>
          </p:nvPr>
        </p:nvGraphicFramePr>
        <p:xfrm>
          <a:off x="2843808" y="4149080"/>
          <a:ext cx="3420000" cy="2448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000"/>
                <a:gridCol w="1710000"/>
              </a:tblGrid>
              <a:tr h="612248"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g</a:t>
                      </a:r>
                      <a:endParaRPr lang="cs-CZ" sz="3200"/>
                    </a:p>
                  </a:txBody>
                  <a:tcPr anchor="ctr"/>
                </a:tc>
              </a:tr>
              <a:tr h="612248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5 kg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  <a:tr h="612248">
                <a:tc>
                  <a:txBody>
                    <a:bodyPr/>
                    <a:lstStyle/>
                    <a:p>
                      <a:pPr algn="l"/>
                      <a:r>
                        <a:rPr lang="cs-CZ" sz="2800" smtClean="0"/>
                        <a:t>4 kg 156 g</a:t>
                      </a:r>
                      <a:endParaRPr lang="cs-CZ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800"/>
                    </a:p>
                  </a:txBody>
                  <a:tcPr anchor="ctr"/>
                </a:tc>
              </a:tr>
              <a:tr h="612248">
                <a:tc>
                  <a:txBody>
                    <a:bodyPr/>
                    <a:lstStyle/>
                    <a:p>
                      <a:pPr algn="l"/>
                      <a:r>
                        <a:rPr lang="cs-CZ" sz="2800" smtClean="0"/>
                        <a:t>8 kg 5 g</a:t>
                      </a:r>
                      <a:endParaRPr lang="cs-CZ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80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Zástupný symbol pro tabulku 7"/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54780910"/>
              </p:ext>
            </p:extLst>
          </p:nvPr>
        </p:nvGraphicFramePr>
        <p:xfrm>
          <a:off x="5436096" y="1556792"/>
          <a:ext cx="324000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/>
                <a:gridCol w="1620000"/>
              </a:tblGrid>
              <a:tr h="450050"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t</a:t>
                      </a:r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2800" smtClean="0"/>
                        <a:t>7 000 kg</a:t>
                      </a:r>
                      <a:endParaRPr lang="cs-CZ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2800" smtClean="0"/>
                        <a:t>28 000 kg</a:t>
                      </a:r>
                      <a:endParaRPr lang="cs-CZ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2800" smtClean="0"/>
                        <a:t>12 000 kg</a:t>
                      </a:r>
                      <a:endParaRPr lang="cs-CZ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8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3. Převeď na dané jednotky.</a:t>
            </a:r>
            <a:endParaRPr lang="cs-CZ"/>
          </a:p>
        </p:txBody>
      </p:sp>
      <p:graphicFrame>
        <p:nvGraphicFramePr>
          <p:cNvPr id="6" name="Zástupný symbol pro tabulku 5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144918957"/>
              </p:ext>
            </p:extLst>
          </p:nvPr>
        </p:nvGraphicFramePr>
        <p:xfrm>
          <a:off x="539552" y="2132856"/>
          <a:ext cx="324000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/>
                <a:gridCol w="1620000"/>
              </a:tblGrid>
              <a:tr h="524934"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dkg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g</a:t>
                      </a:r>
                      <a:endParaRPr lang="cs-CZ" sz="32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10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45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  <a:tr h="524934">
                <a:tc>
                  <a:txBody>
                    <a:bodyPr/>
                    <a:lstStyle/>
                    <a:p>
                      <a:pPr algn="l"/>
                      <a:r>
                        <a:rPr lang="cs-CZ" sz="3200" smtClean="0"/>
                        <a:t>20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Zástupný symbol pro tabulku 7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298013581"/>
              </p:ext>
            </p:extLst>
          </p:nvPr>
        </p:nvGraphicFramePr>
        <p:xfrm>
          <a:off x="5292080" y="2132856"/>
          <a:ext cx="3240000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000"/>
                <a:gridCol w="1620000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q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smtClean="0"/>
                        <a:t>kg</a:t>
                      </a:r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3200" smtClean="0"/>
                        <a:t>2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3200" smtClean="0"/>
                        <a:t>12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cs-CZ" sz="3200" smtClean="0"/>
                        <a:t>50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320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0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u="sng" smtClean="0">
                <a:latin typeface="+mn-lt"/>
              </a:rPr>
              <a:t>4. Zkus doplnit hodnoty i u méně obvyklých jednotek hmotnosti.</a:t>
            </a:r>
            <a:endParaRPr lang="cs-CZ" sz="4000" u="sng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 smtClean="0"/>
              <a:t>	5 t	= ______ kg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4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8 dkg	= ______ g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4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6 q	= ______ kg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4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612 000 kg	= ______ t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5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52 q	= ______ kg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5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40 dkg	= ______ g</a:t>
            </a:r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endParaRPr lang="cs-CZ" sz="1500" smtClean="0"/>
          </a:p>
          <a:p>
            <a:pPr marL="0" indent="0">
              <a:buNone/>
              <a:tabLst>
                <a:tab pos="3230563" algn="r"/>
                <a:tab pos="3317875" algn="l"/>
              </a:tabLst>
            </a:pPr>
            <a:r>
              <a:rPr lang="cs-CZ"/>
              <a:t>	</a:t>
            </a:r>
            <a:r>
              <a:rPr lang="cs-CZ" smtClean="0"/>
              <a:t>374 q	= ______ kg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52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800" smtClean="0"/>
              <a:t>Mgr. Iva Zákoucká</a:t>
            </a:r>
            <a:br>
              <a:rPr lang="cs-CZ" sz="2800" smtClean="0"/>
            </a:br>
            <a:r>
              <a:rPr lang="cs-CZ" sz="2800" smtClean="0"/>
              <a:t>6. března 2013</a:t>
            </a:r>
            <a:br>
              <a:rPr lang="cs-CZ" sz="2800" smtClean="0"/>
            </a:br>
            <a:r>
              <a:rPr lang="cs-CZ" sz="2800" smtClean="0"/>
              <a:t>Určeno pro 4. a 5. ročník</a:t>
            </a:r>
            <a:endParaRPr lang="cs-CZ" sz="280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i="1" u="sng" smtClean="0"/>
              <a:t>Anotace</a:t>
            </a:r>
            <a:endParaRPr lang="cs-CZ" sz="2800" b="1" i="1" u="sng"/>
          </a:p>
          <a:p>
            <a:pPr marL="0" indent="0">
              <a:buNone/>
            </a:pPr>
            <a:r>
              <a:rPr lang="cs-CZ" sz="2000" u="sng" smtClean="0"/>
              <a:t>Výklad</a:t>
            </a:r>
          </a:p>
          <a:p>
            <a:pPr marL="0" indent="0">
              <a:buNone/>
            </a:pPr>
            <a:r>
              <a:rPr lang="cs-CZ" sz="2000" smtClean="0"/>
              <a:t>Jednotky hmotnosti</a:t>
            </a:r>
          </a:p>
          <a:p>
            <a:pPr marL="0" indent="0">
              <a:buNone/>
            </a:pPr>
            <a:r>
              <a:rPr lang="cs-CZ" sz="2000" u="sng" smtClean="0"/>
              <a:t>Praktické činnosti</a:t>
            </a:r>
          </a:p>
          <a:p>
            <a:pPr marL="0" indent="0">
              <a:buNone/>
            </a:pPr>
            <a:r>
              <a:rPr lang="cs-CZ" sz="2000" smtClean="0"/>
              <a:t>Převádění jednotek hmotnosti</a:t>
            </a:r>
            <a:br>
              <a:rPr lang="cs-CZ" sz="2000" smtClean="0"/>
            </a:br>
            <a:r>
              <a:rPr lang="cs-CZ" sz="2000" u="sng" smtClean="0"/>
              <a:t>Procvičování</a:t>
            </a:r>
          </a:p>
          <a:p>
            <a:pPr marL="0" indent="0">
              <a:buNone/>
            </a:pPr>
            <a:r>
              <a:rPr lang="cs-CZ" sz="2000" smtClean="0"/>
              <a:t>Interaktivní tabule</a:t>
            </a:r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r>
              <a:rPr lang="cs-CZ" sz="2800" b="1" i="1" u="sng" smtClean="0"/>
              <a:t>Použité zdroje</a:t>
            </a:r>
            <a:endParaRPr lang="cs-CZ" sz="2800" b="1" i="1" u="sng"/>
          </a:p>
          <a:p>
            <a:pPr marL="0" indent="0">
              <a:buNone/>
            </a:pPr>
            <a:r>
              <a:rPr lang="cs-CZ" sz="2000" smtClean="0"/>
              <a:t>Pouze vlastní zdroje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3877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200</Words>
  <Application>Microsoft Office PowerPoint</Application>
  <PresentationFormat>Předvádění na obrazovce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Jednotky hmotnosti</vt:lpstr>
      <vt:lpstr>Prezentace aplikace PowerPoint</vt:lpstr>
      <vt:lpstr>Jednotky hmotnosti</vt:lpstr>
      <vt:lpstr>1.Doplň tabulky.</vt:lpstr>
      <vt:lpstr>2. Převeď na dané jednotky.</vt:lpstr>
      <vt:lpstr>3. Převeď na dané jednotky.</vt:lpstr>
      <vt:lpstr>4. Zkus doplnit hodnoty i u méně obvyklých jednotek hmotnosti.</vt:lpstr>
      <vt:lpstr>Mgr. Iva Zákoucká 6. března 2013 Určeno pro 4. a 5. ročník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User01</cp:lastModifiedBy>
  <cp:revision>13</cp:revision>
  <dcterms:created xsi:type="dcterms:W3CDTF">2013-04-06T11:31:25Z</dcterms:created>
  <dcterms:modified xsi:type="dcterms:W3CDTF">2020-03-17T16:30:47Z</dcterms:modified>
</cp:coreProperties>
</file>