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12"/>
      </p:cViewPr>
      <p:guideLst>
        <p:guide orient="horz" pos="125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90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54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91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86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99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5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07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35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0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83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50000"/>
              </a:srgbClr>
            </a:gs>
            <a:gs pos="8000">
              <a:srgbClr val="85C2FF"/>
            </a:gs>
            <a:gs pos="13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AD31-F5C0-4A32-ADC8-9D8DEA4B8ABA}" type="datetimeFigureOut">
              <a:rPr lang="cs-CZ" smtClean="0"/>
              <a:t>17. 3. 2020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0F908-A8F5-45B5-99EB-269EA8666C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55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6765" y="476672"/>
            <a:ext cx="8134672" cy="1440160"/>
          </a:xfrm>
        </p:spPr>
        <p:txBody>
          <a:bodyPr>
            <a:normAutofit fontScale="90000"/>
          </a:bodyPr>
          <a:lstStyle/>
          <a:p>
            <a:r>
              <a:rPr lang="cs-CZ" smtClean="0">
                <a:solidFill>
                  <a:srgbClr val="002060"/>
                </a:solidFill>
              </a:rPr>
              <a:t>Písemné dělení dvojciferným dělitelem beze zbytku - zkrácený zápis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920880" cy="3960440"/>
          </a:xfrm>
        </p:spPr>
        <p:txBody>
          <a:bodyPr>
            <a:normAutofit/>
          </a:bodyPr>
          <a:lstStyle/>
          <a:p>
            <a:pPr algn="l"/>
            <a:r>
              <a:rPr lang="cs-CZ" sz="2000" smtClean="0"/>
              <a:t>Název školy: Základní škola Karla Klíče Hostinné</a:t>
            </a:r>
          </a:p>
          <a:p>
            <a:pPr algn="l"/>
            <a:r>
              <a:rPr lang="cs-CZ" sz="2000" smtClean="0"/>
              <a:t>Autor: Mgr. Iva Zákoucká</a:t>
            </a:r>
          </a:p>
          <a:p>
            <a:pPr algn="l"/>
            <a:r>
              <a:rPr lang="cs-CZ" sz="2000" smtClean="0"/>
              <a:t>Název: VY_32_INOVACE_07_C_18_Písemné </a:t>
            </a:r>
            <a:r>
              <a:rPr lang="cs-CZ" sz="2000"/>
              <a:t>dělení dvojciferným dělitelem beze zbytku - zkrácený zápis</a:t>
            </a:r>
            <a:endParaRPr lang="cs-CZ" sz="2000" smtClean="0"/>
          </a:p>
          <a:p>
            <a:pPr algn="l"/>
            <a:r>
              <a:rPr lang="cs-CZ" sz="2000" smtClean="0"/>
              <a:t>Téma: </a:t>
            </a:r>
            <a:r>
              <a:rPr lang="cs-CZ" sz="2000"/>
              <a:t>Početní výkony do milionu</a:t>
            </a:r>
          </a:p>
          <a:p>
            <a:pPr algn="l"/>
            <a:r>
              <a:rPr lang="cs-CZ" sz="2000" smtClean="0"/>
              <a:t>Číslo projektu</a:t>
            </a:r>
            <a:r>
              <a:rPr lang="cs-CZ" sz="2000"/>
              <a:t>: CZ.1.07/1.4.00/21.2131</a:t>
            </a:r>
          </a:p>
          <a:p>
            <a:pPr algn="l"/>
            <a:endParaRPr lang="cs-CZ" sz="2000" smtClean="0"/>
          </a:p>
          <a:p>
            <a:pPr algn="l"/>
            <a:endParaRPr lang="cs-CZ" sz="20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583" y="4833284"/>
            <a:ext cx="5761037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32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u="sng" smtClean="0"/>
              <a:t>5. Slovní úloha.</a:t>
            </a:r>
            <a:endParaRPr lang="cs-CZ" sz="4000" u="sng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Neznámé číslo jsme vydělili číslem 34 a vyšel podíl 123. Jaké to bylo číslo?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57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2800" smtClean="0"/>
              <a:t>Mgr. Iva Zákoucká</a:t>
            </a:r>
            <a:br>
              <a:rPr lang="cs-CZ" sz="2800" smtClean="0"/>
            </a:br>
            <a:r>
              <a:rPr lang="cs-CZ" sz="2800" smtClean="0"/>
              <a:t>8. března 2013</a:t>
            </a:r>
            <a:br>
              <a:rPr lang="cs-CZ" sz="2800" smtClean="0"/>
            </a:br>
            <a:r>
              <a:rPr lang="cs-CZ" sz="2800" smtClean="0"/>
              <a:t>Určeno pro 5. ročník</a:t>
            </a:r>
            <a:endParaRPr lang="cs-CZ" sz="280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i="1" u="sng" smtClean="0"/>
              <a:t>Anotace</a:t>
            </a:r>
            <a:endParaRPr lang="cs-CZ" sz="2800" b="1" i="1" u="sng"/>
          </a:p>
          <a:p>
            <a:pPr marL="0" indent="0">
              <a:buNone/>
            </a:pPr>
            <a:r>
              <a:rPr lang="cs-CZ" sz="2000" u="sng" smtClean="0"/>
              <a:t>Výklad</a:t>
            </a:r>
          </a:p>
          <a:p>
            <a:pPr marL="0" indent="0">
              <a:buNone/>
            </a:pPr>
            <a:r>
              <a:rPr lang="cs-CZ" sz="2000" smtClean="0"/>
              <a:t>Písemné dělení dvojciferným dělitelem beze zbytku - zkrácený zápis</a:t>
            </a:r>
          </a:p>
          <a:p>
            <a:pPr marL="0" indent="0">
              <a:buNone/>
            </a:pPr>
            <a:r>
              <a:rPr lang="cs-CZ" sz="2000" u="sng" smtClean="0"/>
              <a:t>Praktické činnosti</a:t>
            </a:r>
          </a:p>
          <a:p>
            <a:pPr marL="0" indent="0">
              <a:buNone/>
            </a:pPr>
            <a:r>
              <a:rPr lang="cs-CZ" sz="2000" smtClean="0"/>
              <a:t>Písemné dělení</a:t>
            </a:r>
          </a:p>
          <a:p>
            <a:pPr marL="0" indent="0">
              <a:buNone/>
            </a:pPr>
            <a:r>
              <a:rPr lang="cs-CZ" sz="2000" smtClean="0"/>
              <a:t>Kontrola správnosti</a:t>
            </a:r>
            <a:br>
              <a:rPr lang="cs-CZ" sz="2000" smtClean="0"/>
            </a:br>
            <a:r>
              <a:rPr lang="cs-CZ" sz="2000" u="sng" smtClean="0"/>
              <a:t>Procvičování</a:t>
            </a:r>
          </a:p>
          <a:p>
            <a:pPr marL="0" indent="0">
              <a:buNone/>
            </a:pPr>
            <a:r>
              <a:rPr lang="cs-CZ" sz="2000" smtClean="0"/>
              <a:t>Interaktivní tabule</a:t>
            </a:r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r>
              <a:rPr lang="cs-CZ" sz="2800" b="1" i="1" u="sng" smtClean="0"/>
              <a:t>Použité zdroje</a:t>
            </a:r>
            <a:endParaRPr lang="cs-CZ" sz="2800" b="1" i="1" u="sng"/>
          </a:p>
          <a:p>
            <a:pPr marL="0" indent="0">
              <a:buNone/>
            </a:pPr>
            <a:r>
              <a:rPr lang="cs-CZ" sz="2000" smtClean="0"/>
              <a:t>Pouze vlastní zdroje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3877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74524"/>
              </p:ext>
            </p:extLst>
          </p:nvPr>
        </p:nvGraphicFramePr>
        <p:xfrm>
          <a:off x="1146182" y="980728"/>
          <a:ext cx="6851636" cy="3856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000"/>
                <a:gridCol w="2071702"/>
                <a:gridCol w="1071570"/>
                <a:gridCol w="1476364"/>
              </a:tblGrid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Mgr</a:t>
                      </a:r>
                      <a:r>
                        <a:rPr lang="cs-CZ" smtClean="0"/>
                        <a:t>. Iva</a:t>
                      </a:r>
                      <a:r>
                        <a:rPr lang="cs-CZ" baseline="0" smtClean="0"/>
                        <a:t> Zákoucká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Vytvořeno dne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8.</a:t>
                      </a:r>
                      <a:r>
                        <a:rPr lang="cs-CZ" baseline="0" smtClean="0">
                          <a:solidFill>
                            <a:srgbClr val="FF0000"/>
                          </a:solidFill>
                        </a:rPr>
                        <a:t> 3. 2013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Odpilotováno dne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30. 4. 2013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 třídě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5. 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Vzdělávací oblast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/>
                        <a:t>Matematika a její aplikace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Vzdělávací obor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/>
                        <a:t>Matematika a její aplikace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Tematický okruh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smtClean="0">
                          <a:solidFill>
                            <a:srgbClr val="FF0000"/>
                          </a:solidFill>
                        </a:rPr>
                        <a:t>Písemné dělení dvojciferným dělitelem beze zbytku - zkrácený zápis</a:t>
                      </a:r>
                      <a:endParaRPr lang="cs-CZ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Téma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Početní výkony do milionu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9381"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slova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mtClean="0">
                          <a:solidFill>
                            <a:srgbClr val="FF0000"/>
                          </a:solidFill>
                        </a:rPr>
                        <a:t>písemné dělení, dvojciferný dělitel, kontrola správnosti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65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Písemné dělení dvojciferným dělitelem beze zbytku - zkrácený zápis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smtClean="0">
                <a:solidFill>
                  <a:srgbClr val="FF0000"/>
                </a:solidFill>
              </a:rPr>
              <a:t>Připomeň si!</a:t>
            </a:r>
          </a:p>
          <a:p>
            <a:pPr marL="0" indent="0">
              <a:buNone/>
            </a:pPr>
            <a:endParaRPr lang="cs-CZ" u="sng" smtClean="0"/>
          </a:p>
          <a:p>
            <a:pPr marL="0" indent="0">
              <a:buNone/>
            </a:pPr>
            <a:r>
              <a:rPr lang="cs-CZ" sz="3200" smtClean="0"/>
              <a:t>22 204 : 13 = 1 708</a:t>
            </a:r>
          </a:p>
          <a:p>
            <a:pPr marL="0" indent="0">
              <a:buNone/>
            </a:pPr>
            <a:r>
              <a:rPr lang="cs-CZ" sz="3200" smtClean="0"/>
              <a:t>  9 2</a:t>
            </a:r>
          </a:p>
          <a:p>
            <a:pPr marL="0" indent="0">
              <a:buNone/>
            </a:pPr>
            <a:r>
              <a:rPr lang="cs-CZ" sz="3200"/>
              <a:t> </a:t>
            </a:r>
            <a:r>
              <a:rPr lang="cs-CZ" sz="3200" smtClean="0"/>
              <a:t>    10</a:t>
            </a:r>
          </a:p>
          <a:p>
            <a:pPr marL="0" indent="0">
              <a:buNone/>
            </a:pPr>
            <a:r>
              <a:rPr lang="cs-CZ" sz="3200"/>
              <a:t> </a:t>
            </a:r>
            <a:r>
              <a:rPr lang="cs-CZ" sz="3200" smtClean="0"/>
              <a:t>    104</a:t>
            </a:r>
          </a:p>
          <a:p>
            <a:pPr marL="0" indent="0">
              <a:buNone/>
            </a:pPr>
            <a:r>
              <a:rPr lang="cs-CZ" sz="3200"/>
              <a:t> </a:t>
            </a:r>
            <a:r>
              <a:rPr lang="cs-CZ" sz="3200" smtClean="0"/>
              <a:t>      00</a:t>
            </a:r>
            <a:endParaRPr lang="cs-CZ" sz="32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39952" y="1772816"/>
            <a:ext cx="45468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smtClean="0">
                <a:solidFill>
                  <a:srgbClr val="0070C0"/>
                </a:solidFill>
              </a:rPr>
              <a:t>Zbytek musí být vždy menší než dělitel.</a:t>
            </a:r>
          </a:p>
          <a:p>
            <a:pPr marL="0" indent="0">
              <a:buNone/>
            </a:pPr>
            <a:endParaRPr lang="cs-CZ" sz="1400" smtClean="0"/>
          </a:p>
          <a:p>
            <a:pPr marL="0" indent="0">
              <a:buNone/>
            </a:pPr>
            <a:r>
              <a:rPr lang="cs-CZ" sz="3200" smtClean="0">
                <a:solidFill>
                  <a:schemeClr val="accent2"/>
                </a:solidFill>
              </a:rPr>
              <a:t>Při špatném odhadu klidně číslici v podílu škrtni a napiš novou.</a:t>
            </a:r>
          </a:p>
          <a:p>
            <a:pPr marL="0" indent="0">
              <a:buNone/>
            </a:pPr>
            <a:endParaRPr lang="cs-CZ" sz="1400" smtClean="0"/>
          </a:p>
          <a:p>
            <a:pPr marL="0" indent="0">
              <a:buNone/>
            </a:pPr>
            <a:r>
              <a:rPr lang="cs-CZ" sz="3200" smtClean="0">
                <a:solidFill>
                  <a:srgbClr val="00B0F0"/>
                </a:solidFill>
              </a:rPr>
              <a:t>Ke každému příkladu patří kontrola správnosti.</a:t>
            </a:r>
            <a:endParaRPr lang="cs-CZ" sz="3200">
              <a:solidFill>
                <a:srgbClr val="00B0F0"/>
              </a:solidFill>
            </a:endParaRPr>
          </a:p>
        </p:txBody>
      </p:sp>
      <p:grpSp>
        <p:nvGrpSpPr>
          <p:cNvPr id="5" name="Skupina 4"/>
          <p:cNvGrpSpPr/>
          <p:nvPr/>
        </p:nvGrpSpPr>
        <p:grpSpPr>
          <a:xfrm rot="10800000">
            <a:off x="772709" y="3156578"/>
            <a:ext cx="222312" cy="216022"/>
            <a:chOff x="5580112" y="3356992"/>
            <a:chExt cx="457200" cy="457200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5580112" y="3356992"/>
              <a:ext cx="457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5580112" y="3356992"/>
              <a:ext cx="0" cy="457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930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u="sng" smtClean="0"/>
              <a:t>1. Příklady se snadným odhadem výsledku.</a:t>
            </a:r>
            <a:endParaRPr lang="cs-CZ" u="sng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989138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smtClean="0"/>
              <a:t>168 : 28 = _____</a:t>
            </a:r>
          </a:p>
          <a:p>
            <a:pPr marL="0" indent="0">
              <a:buNone/>
            </a:pPr>
            <a:endParaRPr lang="cs-CZ" sz="3200"/>
          </a:p>
          <a:p>
            <a:pPr marL="0" indent="0">
              <a:buNone/>
            </a:pPr>
            <a:endParaRPr lang="cs-CZ" sz="3200" smtClean="0"/>
          </a:p>
          <a:p>
            <a:pPr marL="0" indent="0">
              <a:buNone/>
            </a:pPr>
            <a:endParaRPr lang="cs-CZ" sz="3200" smtClean="0"/>
          </a:p>
          <a:p>
            <a:pPr marL="0" indent="0">
              <a:buNone/>
            </a:pPr>
            <a:r>
              <a:rPr lang="cs-CZ" sz="3200" smtClean="0"/>
              <a:t>260 : 52 = _____</a:t>
            </a:r>
            <a:endParaRPr lang="cs-CZ" sz="32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98884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Zk.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sz="1400"/>
          </a:p>
          <a:p>
            <a:pPr marL="0" indent="0">
              <a:buNone/>
            </a:pPr>
            <a:r>
              <a:rPr lang="cs-CZ" smtClean="0"/>
              <a:t>Zk.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0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u="sng"/>
              <a:t>2</a:t>
            </a:r>
            <a:r>
              <a:rPr lang="cs-CZ" u="sng" smtClean="0"/>
              <a:t>. Jednoduché příklady, ale s nesnadným odhadem výsledku.</a:t>
            </a:r>
            <a:endParaRPr lang="cs-CZ" u="sng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989138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smtClean="0"/>
              <a:t>427 : 61 = _____</a:t>
            </a:r>
          </a:p>
          <a:p>
            <a:pPr marL="0" indent="0">
              <a:buNone/>
            </a:pPr>
            <a:endParaRPr lang="cs-CZ" sz="3200"/>
          </a:p>
          <a:p>
            <a:pPr marL="0" indent="0">
              <a:buNone/>
            </a:pPr>
            <a:endParaRPr lang="cs-CZ" sz="3200" smtClean="0"/>
          </a:p>
          <a:p>
            <a:pPr marL="0" indent="0">
              <a:buNone/>
            </a:pPr>
            <a:endParaRPr lang="cs-CZ" sz="3200" smtClean="0"/>
          </a:p>
          <a:p>
            <a:pPr marL="0" indent="0">
              <a:buNone/>
            </a:pPr>
            <a:r>
              <a:rPr lang="cs-CZ" sz="3200" smtClean="0"/>
              <a:t>258 : 43 = _____</a:t>
            </a:r>
            <a:endParaRPr lang="cs-CZ" sz="32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98884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Zk.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sz="1400"/>
          </a:p>
          <a:p>
            <a:pPr marL="0" indent="0">
              <a:buNone/>
            </a:pPr>
            <a:r>
              <a:rPr lang="cs-CZ" smtClean="0"/>
              <a:t>Zk.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1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3600" u="sng" smtClean="0"/>
              <a:t>3. Příklady se snadným odhadem výsledku, ale s větším počtem číslic v podílu.</a:t>
            </a:r>
            <a:endParaRPr lang="cs-CZ" sz="3600" u="sng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355875"/>
            <a:ext cx="4038600" cy="424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smtClean="0"/>
              <a:t>16 642 : 53 = _______</a:t>
            </a:r>
            <a:endParaRPr lang="cs-CZ" sz="32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2368011"/>
            <a:ext cx="3534544" cy="4157333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55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355875"/>
            <a:ext cx="4038600" cy="424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smtClean="0"/>
              <a:t>28 796 : 92 = _______</a:t>
            </a:r>
            <a:endParaRPr lang="cs-CZ" sz="32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2368011"/>
            <a:ext cx="3534544" cy="4157333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80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3600" u="sng" smtClean="0"/>
              <a:t>4. O něco obtížnější příklady s náročnějším odhadem výsledku.</a:t>
            </a:r>
            <a:endParaRPr lang="cs-CZ" sz="3600" u="sng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355875"/>
            <a:ext cx="4038600" cy="424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smtClean="0"/>
              <a:t>41 940 : 45 = _______</a:t>
            </a:r>
            <a:endParaRPr lang="cs-CZ" sz="32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2368011"/>
            <a:ext cx="3534544" cy="4157333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7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2355875"/>
            <a:ext cx="4038600" cy="424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smtClean="0"/>
              <a:t>55 275 : 67 = _______</a:t>
            </a:r>
            <a:endParaRPr lang="cs-CZ" sz="32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2368011"/>
            <a:ext cx="3534544" cy="4157333"/>
          </a:xfrm>
        </p:spPr>
        <p:txBody>
          <a:bodyPr/>
          <a:lstStyle/>
          <a:p>
            <a:pPr marL="0" indent="0">
              <a:buNone/>
            </a:pPr>
            <a:r>
              <a:rPr lang="cs-CZ" smtClean="0"/>
              <a:t>Zk.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25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309</Words>
  <Application>Microsoft Office PowerPoint</Application>
  <PresentationFormat>Předvádění na obrazovce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Písemné dělení dvojciferným dělitelem beze zbytku - zkrácený zápis</vt:lpstr>
      <vt:lpstr>Prezentace aplikace PowerPoint</vt:lpstr>
      <vt:lpstr>Písemné dělení dvojciferným dělitelem beze zbytku - zkrácený zápis</vt:lpstr>
      <vt:lpstr>1. Příklady se snadným odhadem výsledku.</vt:lpstr>
      <vt:lpstr>2. Jednoduché příklady, ale s nesnadným odhadem výsledku.</vt:lpstr>
      <vt:lpstr>3. Příklady se snadným odhadem výsledku, ale s větším počtem číslic v podílu.</vt:lpstr>
      <vt:lpstr>Prezentace aplikace PowerPoint</vt:lpstr>
      <vt:lpstr>4. O něco obtížnější příklady s náročnějším odhadem výsledku.</vt:lpstr>
      <vt:lpstr>Prezentace aplikace PowerPoint</vt:lpstr>
      <vt:lpstr>5. Slovní úloha.</vt:lpstr>
      <vt:lpstr>Mgr. Iva Zákoucká 8. března 2013 Určeno pro 5. ročník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Písemné dělení dvojciferným dělitelem beze zbytku</dc:title>
  <dc:creator>Iva</dc:creator>
  <cp:lastModifiedBy>User01</cp:lastModifiedBy>
  <cp:revision>12</cp:revision>
  <dcterms:created xsi:type="dcterms:W3CDTF">2013-04-14T07:24:46Z</dcterms:created>
  <dcterms:modified xsi:type="dcterms:W3CDTF">2020-03-17T16:41:52Z</dcterms:modified>
</cp:coreProperties>
</file>